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68" r:id="rId2"/>
    <p:sldId id="296" r:id="rId3"/>
    <p:sldId id="370" r:id="rId4"/>
    <p:sldId id="373" r:id="rId5"/>
    <p:sldId id="392" r:id="rId6"/>
    <p:sldId id="366" r:id="rId7"/>
    <p:sldId id="375" r:id="rId8"/>
    <p:sldId id="391" r:id="rId9"/>
    <p:sldId id="390" r:id="rId10"/>
    <p:sldId id="367" r:id="rId11"/>
    <p:sldId id="394" r:id="rId12"/>
    <p:sldId id="393" r:id="rId13"/>
    <p:sldId id="395" r:id="rId14"/>
    <p:sldId id="368" r:id="rId15"/>
  </p:sldIdLst>
  <p:sldSz cx="24384000" cy="13716000"/>
  <p:notesSz cx="6858000" cy="9144000"/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C9324A95-C179-42B0-88B6-91656287D470}">
          <p14:sldIdLst>
            <p14:sldId id="268"/>
            <p14:sldId id="296"/>
            <p14:sldId id="370"/>
            <p14:sldId id="373"/>
            <p14:sldId id="392"/>
            <p14:sldId id="366"/>
            <p14:sldId id="375"/>
            <p14:sldId id="391"/>
            <p14:sldId id="390"/>
            <p14:sldId id="367"/>
            <p14:sldId id="394"/>
            <p14:sldId id="393"/>
            <p14:sldId id="395"/>
            <p14:sldId id="3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94C"/>
    <a:srgbClr val="FBBA00"/>
    <a:srgbClr val="154C8E"/>
    <a:srgbClr val="DCDDDF"/>
    <a:srgbClr val="7F7F7F"/>
    <a:srgbClr val="19A6CD"/>
    <a:srgbClr val="00B050"/>
    <a:srgbClr val="1BB3DB"/>
    <a:srgbClr val="9B2FD1"/>
    <a:srgbClr val="A749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111" autoAdjust="0"/>
    <p:restoredTop sz="94648" autoAdjust="0"/>
  </p:normalViewPr>
  <p:slideViewPr>
    <p:cSldViewPr snapToGrid="0" showGuides="1">
      <p:cViewPr varScale="1">
        <p:scale>
          <a:sx n="51" d="100"/>
          <a:sy n="51" d="100"/>
        </p:scale>
        <p:origin x="280" y="528"/>
      </p:cViewPr>
      <p:guideLst/>
    </p:cSldViewPr>
  </p:slideViewPr>
  <p:outlineViewPr>
    <p:cViewPr>
      <p:scale>
        <a:sx n="33" d="100"/>
        <a:sy n="33" d="100"/>
      </p:scale>
      <p:origin x="0" y="-45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7696"/>
    </p:cViewPr>
  </p:sorterViewPr>
  <p:notesViewPr>
    <p:cSldViewPr snapToGrid="0" showGuides="1">
      <p:cViewPr varScale="1">
        <p:scale>
          <a:sx n="102" d="100"/>
          <a:sy n="102" d="100"/>
        </p:scale>
        <p:origin x="352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DCF6F-D47A-4251-A947-55C6E670AA80}" type="datetimeFigureOut">
              <a:rPr lang="en-US" smtClean="0"/>
              <a:t>6/11/22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863C0-3C0C-4227-829A-BB3F7A60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245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CBC42-6563-49C0-9AB0-0B46679F5AB4}" type="datetimeFigureOut">
              <a:rPr lang="en-US" smtClean="0"/>
              <a:t>6/11/22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DD579-49B2-4848-8B9E-FAC72A3B8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81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Montserrat SemiBold" panose="00000700000000000000" pitchFamily="50" charset="0"/>
              </a:rPr>
              <a:t>Note: After adding your pictures, right</a:t>
            </a:r>
            <a:r>
              <a:rPr lang="en-US" baseline="0">
                <a:latin typeface="Montserrat SemiBold" panose="00000700000000000000" pitchFamily="50" charset="0"/>
              </a:rPr>
              <a:t> click on it and “Send To Back”.</a:t>
            </a:r>
            <a:endParaRPr lang="en-US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849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92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Montserrat SemiBold" panose="00000700000000000000" pitchFamily="50" charset="0"/>
              </a:rPr>
              <a:t>Note: After adding your pictures, right</a:t>
            </a:r>
            <a:r>
              <a:rPr lang="en-US" baseline="0">
                <a:latin typeface="Montserrat SemiBold" panose="00000700000000000000" pitchFamily="50" charset="0"/>
              </a:rPr>
              <a:t> click on it and “Send To Back”.</a:t>
            </a:r>
            <a:endParaRPr lang="en-US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13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89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02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14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591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3359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1" pos="1035" userDrawn="1">
          <p15:clr>
            <a:srgbClr val="FBAE40"/>
          </p15:clr>
        </p15:guide>
        <p15:guide id="2" pos="14304">
          <p15:clr>
            <a:srgbClr val="FBAE40"/>
          </p15:clr>
        </p15:guide>
        <p15:guide id="3" orient="horz" pos="7609" userDrawn="1">
          <p15:clr>
            <a:srgbClr val="FBAE40"/>
          </p15:clr>
        </p15:guide>
        <p15:guide id="4" orient="horz" pos="103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9-Our Suc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2649200" y="5354283"/>
            <a:ext cx="10058400" cy="671230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849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-Our Dedicated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9890564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219976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549388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9878800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9890564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3219976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549388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19878800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025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-Meet the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957996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850089" y="596531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82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978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-Meet the Team Expe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679516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710848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79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2006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-Meet the Cr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132257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3437220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9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8742182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70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-Our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7844476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861661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7878845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01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-Slide with Two Narrow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7733492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2551343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75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-Digita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7418145" y="1646238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0" y="6073540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76400" y="1646238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7418144" y="7851385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720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-Design Pro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0"/>
            <a:ext cx="6024607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745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-Design &amp; Pr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9020548" y="17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043611" y="36593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419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-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5435600" y="3057525"/>
            <a:ext cx="135128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788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-Photograph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21031201" cy="12069762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bg1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-Our Stud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19900" cy="13716000"/>
          </a:xfrm>
          <a:custGeom>
            <a:avLst/>
            <a:gdLst>
              <a:gd name="connsiteX0" fmla="*/ 0 w 6819900"/>
              <a:gd name="connsiteY0" fmla="*/ 0 h 13716000"/>
              <a:gd name="connsiteX1" fmla="*/ 6819900 w 6819900"/>
              <a:gd name="connsiteY1" fmla="*/ 0 h 13716000"/>
              <a:gd name="connsiteX2" fmla="*/ 6819900 w 6819900"/>
              <a:gd name="connsiteY2" fmla="*/ 13716000 h 13716000"/>
              <a:gd name="connsiteX3" fmla="*/ 0 w 68199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13716000">
                <a:moveTo>
                  <a:pt x="0" y="0"/>
                </a:moveTo>
                <a:lnTo>
                  <a:pt x="6819900" y="0"/>
                </a:lnTo>
                <a:lnTo>
                  <a:pt x="6819900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7115946" y="0"/>
            <a:ext cx="6819900" cy="6709978"/>
          </a:xfrm>
          <a:custGeom>
            <a:avLst/>
            <a:gdLst>
              <a:gd name="connsiteX0" fmla="*/ 0 w 6819900"/>
              <a:gd name="connsiteY0" fmla="*/ 0 h 6709978"/>
              <a:gd name="connsiteX1" fmla="*/ 6819900 w 6819900"/>
              <a:gd name="connsiteY1" fmla="*/ 0 h 6709978"/>
              <a:gd name="connsiteX2" fmla="*/ 6819900 w 6819900"/>
              <a:gd name="connsiteY2" fmla="*/ 6709978 h 6709978"/>
              <a:gd name="connsiteX3" fmla="*/ 0 w 6819900"/>
              <a:gd name="connsiteY3" fmla="*/ 6709978 h 670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09978">
                <a:moveTo>
                  <a:pt x="0" y="0"/>
                </a:moveTo>
                <a:lnTo>
                  <a:pt x="6819900" y="0"/>
                </a:lnTo>
                <a:lnTo>
                  <a:pt x="6819900" y="6709978"/>
                </a:lnTo>
                <a:lnTo>
                  <a:pt x="0" y="67099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7115946" y="7000240"/>
            <a:ext cx="6819900" cy="6715760"/>
          </a:xfrm>
          <a:custGeom>
            <a:avLst/>
            <a:gdLst>
              <a:gd name="connsiteX0" fmla="*/ 0 w 6819900"/>
              <a:gd name="connsiteY0" fmla="*/ 0 h 6715760"/>
              <a:gd name="connsiteX1" fmla="*/ 6819900 w 6819900"/>
              <a:gd name="connsiteY1" fmla="*/ 0 h 6715760"/>
              <a:gd name="connsiteX2" fmla="*/ 6819900 w 6819900"/>
              <a:gd name="connsiteY2" fmla="*/ 6715760 h 6715760"/>
              <a:gd name="connsiteX3" fmla="*/ 0 w 6819900"/>
              <a:gd name="connsiteY3" fmla="*/ 6715760 h 671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15760">
                <a:moveTo>
                  <a:pt x="0" y="0"/>
                </a:moveTo>
                <a:lnTo>
                  <a:pt x="6819900" y="0"/>
                </a:lnTo>
                <a:lnTo>
                  <a:pt x="6819900" y="6715760"/>
                </a:lnTo>
                <a:lnTo>
                  <a:pt x="0" y="671576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94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-Customer Testemonial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2827293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3775555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3775555" y="164623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057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-Slide with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933407" y="1646238"/>
            <a:ext cx="10774194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26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-Slide with 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9229021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540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-Our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4688151" y="1646238"/>
            <a:ext cx="8019449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182275" y="587141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63700" y="817099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4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-Photo Gallery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757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-Photo Gallery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696226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767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-Photo Gallery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9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534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-Photo Gallery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755945" y="1646238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5835489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0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24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2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312400" y="3057525"/>
            <a:ext cx="123952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987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-Photo Gallery Slide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7605376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295719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698605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39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140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-Photo Gallery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7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76401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9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5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882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-Photo Gallery Slide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8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8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4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76401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501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-Photo Gallery Slide 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401" y="6155450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5835488" y="1646236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5835488" y="7772842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8735292" y="1646236"/>
            <a:ext cx="6872112" cy="103978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548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-Photo Gallery Slide 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7605376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2295717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6986059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9"/>
          </p:nvPr>
        </p:nvSpPr>
        <p:spPr>
          <a:xfrm>
            <a:off x="1676401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20"/>
          </p:nvPr>
        </p:nvSpPr>
        <p:spPr>
          <a:xfrm>
            <a:off x="17605376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21"/>
          </p:nvPr>
        </p:nvSpPr>
        <p:spPr>
          <a:xfrm>
            <a:off x="12295717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0" name="Picture Placeholder 26"/>
          <p:cNvSpPr>
            <a:spLocks noGrp="1"/>
          </p:cNvSpPr>
          <p:nvPr>
            <p:ph type="pic" sz="quarter" idx="22"/>
          </p:nvPr>
        </p:nvSpPr>
        <p:spPr>
          <a:xfrm>
            <a:off x="6986059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83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-Portfolio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464580" y="5660195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1118103" y="5023564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9967142" y="8106820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678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-Mobile App in The Ha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846551" y="2578101"/>
            <a:ext cx="3177116" cy="560705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bg1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bg1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4" name="TextBox 10"/>
          <p:cNvSpPr txBox="1"/>
          <p:nvPr userDrawn="1"/>
        </p:nvSpPr>
        <p:spPr>
          <a:xfrm>
            <a:off x="481263" y="68103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8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-Project Showca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6847909" y="4374834"/>
            <a:ext cx="10688251" cy="670464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18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-App Featur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2366433" y="2927350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97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-App in Wat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414002" y="4572000"/>
            <a:ext cx="3718558" cy="465751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739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3-Ful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47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-App Design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020301" y="2929467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064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-Portfolio in Macboo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623446" y="3017672"/>
            <a:ext cx="11057753" cy="692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137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-Macbook &amp; iPhone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-1460500" y="3395133"/>
            <a:ext cx="10024533" cy="625686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7736177" y="6424082"/>
            <a:ext cx="3270490" cy="578485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4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-Web Design &amp; Develop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291326" y="2840682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3159194" y="5839572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12012678" y="8920766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6162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-Portfolio in iMa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440160" y="2557432"/>
            <a:ext cx="10480040" cy="631351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876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-Portfolio in iPhon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8513233" y="6081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3686084" y="43666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8722109" y="2652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656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4-Welcome 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115447" y="3529906"/>
            <a:ext cx="6778196" cy="66561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7945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5-About 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257490" y="3513538"/>
            <a:ext cx="3128210" cy="3128210"/>
          </a:xfrm>
          <a:custGeom>
            <a:avLst/>
            <a:gdLst>
              <a:gd name="connsiteX0" fmla="*/ 1564105 w 3128210"/>
              <a:gd name="connsiteY0" fmla="*/ 0 h 3128210"/>
              <a:gd name="connsiteX1" fmla="*/ 3128210 w 3128210"/>
              <a:gd name="connsiteY1" fmla="*/ 1564105 h 3128210"/>
              <a:gd name="connsiteX2" fmla="*/ 1564105 w 3128210"/>
              <a:gd name="connsiteY2" fmla="*/ 3128210 h 3128210"/>
              <a:gd name="connsiteX3" fmla="*/ 0 w 3128210"/>
              <a:gd name="connsiteY3" fmla="*/ 1564105 h 3128210"/>
              <a:gd name="connsiteX4" fmla="*/ 1564105 w 3128210"/>
              <a:gd name="connsiteY4" fmla="*/ 0 h 3128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8210" h="3128210">
                <a:moveTo>
                  <a:pt x="1564105" y="0"/>
                </a:moveTo>
                <a:cubicBezTo>
                  <a:pt x="2427936" y="0"/>
                  <a:pt x="3128210" y="700274"/>
                  <a:pt x="3128210" y="1564105"/>
                </a:cubicBezTo>
                <a:cubicBezTo>
                  <a:pt x="3128210" y="2427936"/>
                  <a:pt x="2427936" y="3128210"/>
                  <a:pt x="1564105" y="3128210"/>
                </a:cubicBezTo>
                <a:cubicBezTo>
                  <a:pt x="700274" y="3128210"/>
                  <a:pt x="0" y="2427936"/>
                  <a:pt x="0" y="1564105"/>
                </a:cubicBezTo>
                <a:cubicBezTo>
                  <a:pt x="0" y="700274"/>
                  <a:pt x="700274" y="0"/>
                  <a:pt x="1564105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04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6-Company TImeline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4910963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787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7-Company TImelin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1646238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0100109" y="6785061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674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8-Company TImelin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0100109" y="4091055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713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image" Target="../media/image2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 userDrawn="1"/>
        </p:nvSpPr>
        <p:spPr>
          <a:xfrm>
            <a:off x="0" y="12096000"/>
            <a:ext cx="24384000" cy="1620000"/>
          </a:xfrm>
          <a:prstGeom prst="rect">
            <a:avLst/>
          </a:prstGeom>
          <a:solidFill>
            <a:srgbClr val="154C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4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63" y="12441976"/>
            <a:ext cx="3447040" cy="928049"/>
          </a:xfrm>
          <a:prstGeom prst="rect">
            <a:avLst/>
          </a:prstGeom>
        </p:spPr>
      </p:pic>
      <p:sp>
        <p:nvSpPr>
          <p:cNvPr id="19" name="pole tekstowe 18"/>
          <p:cNvSpPr txBox="1"/>
          <p:nvPr userDrawn="1"/>
        </p:nvSpPr>
        <p:spPr>
          <a:xfrm>
            <a:off x="16796083" y="12816027"/>
            <a:ext cx="70986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spc="600">
                <a:solidFill>
                  <a:schemeClr val="bg1"/>
                </a:solidFill>
                <a:latin typeface="Barlow SCK SemiBold" panose="00000706000000000000" pitchFamily="50" charset="-18"/>
              </a:rPr>
              <a:t>CURABITUR</a:t>
            </a:r>
            <a:r>
              <a:rPr lang="pl-PL" sz="3000" spc="600">
                <a:solidFill>
                  <a:schemeClr val="bg1"/>
                </a:solidFill>
                <a:latin typeface="Barlow SCK SemiBold" panose="00000706000000000000" pitchFamily="50" charset="-18"/>
              </a:rPr>
              <a:t> PULVINAR QUAM</a:t>
            </a:r>
          </a:p>
        </p:txBody>
      </p:sp>
    </p:spTree>
    <p:extLst>
      <p:ext uri="{BB962C8B-B14F-4D97-AF65-F5344CB8AC3E}">
        <p14:creationId xmlns:p14="http://schemas.microsoft.com/office/powerpoint/2010/main" val="23255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709" r:id="rId2"/>
    <p:sldLayoutId id="2147483710" r:id="rId3"/>
    <p:sldLayoutId id="2147483682" r:id="rId4"/>
    <p:sldLayoutId id="2147483691" r:id="rId5"/>
    <p:sldLayoutId id="2147483693" r:id="rId6"/>
    <p:sldLayoutId id="2147483713" r:id="rId7"/>
    <p:sldLayoutId id="2147483714" r:id="rId8"/>
    <p:sldLayoutId id="2147483715" r:id="rId9"/>
    <p:sldLayoutId id="2147483730" r:id="rId10"/>
    <p:sldLayoutId id="2147483707" r:id="rId11"/>
    <p:sldLayoutId id="2147483705" r:id="rId12"/>
    <p:sldLayoutId id="2147483712" r:id="rId13"/>
    <p:sldLayoutId id="2147483706" r:id="rId14"/>
    <p:sldLayoutId id="2147483719" r:id="rId15"/>
    <p:sldLayoutId id="2147483716" r:id="rId16"/>
    <p:sldLayoutId id="2147483718" r:id="rId17"/>
    <p:sldLayoutId id="2147483708" r:id="rId18"/>
    <p:sldLayoutId id="2147483692" r:id="rId19"/>
    <p:sldLayoutId id="2147483690" r:id="rId20"/>
    <p:sldLayoutId id="2147483686" r:id="rId21"/>
    <p:sldLayoutId id="2147483720" r:id="rId22"/>
    <p:sldLayoutId id="2147483685" r:id="rId23"/>
    <p:sldLayoutId id="2147483684" r:id="rId24"/>
    <p:sldLayoutId id="2147483689" r:id="rId25"/>
    <p:sldLayoutId id="2147483722" r:id="rId26"/>
    <p:sldLayoutId id="2147483723" r:id="rId27"/>
    <p:sldLayoutId id="2147483721" r:id="rId28"/>
    <p:sldLayoutId id="2147483725" r:id="rId29"/>
    <p:sldLayoutId id="2147483724" r:id="rId30"/>
    <p:sldLayoutId id="2147483726" r:id="rId31"/>
    <p:sldLayoutId id="2147483727" r:id="rId32"/>
    <p:sldLayoutId id="2147483728" r:id="rId33"/>
    <p:sldLayoutId id="2147483729" r:id="rId34"/>
    <p:sldLayoutId id="2147483697" r:id="rId35"/>
    <p:sldLayoutId id="2147483704" r:id="rId36"/>
    <p:sldLayoutId id="2147483702" r:id="rId37"/>
    <p:sldLayoutId id="2147483701" r:id="rId38"/>
    <p:sldLayoutId id="2147483700" r:id="rId39"/>
    <p:sldLayoutId id="2147483699" r:id="rId40"/>
    <p:sldLayoutId id="2147483694" r:id="rId41"/>
    <p:sldLayoutId id="2147483698" r:id="rId42"/>
    <p:sldLayoutId id="2147483717" r:id="rId43"/>
    <p:sldLayoutId id="2147483695" r:id="rId44"/>
    <p:sldLayoutId id="2147483696" r:id="rId4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31" userDrawn="1">
          <p15:clr>
            <a:srgbClr val="F26B43"/>
          </p15:clr>
        </p15:guide>
        <p15:guide id="2" pos="1035" userDrawn="1">
          <p15:clr>
            <a:srgbClr val="F26B43"/>
          </p15:clr>
        </p15:guide>
        <p15:guide id="4" orient="horz" pos="4420" userDrawn="1">
          <p15:clr>
            <a:srgbClr val="F26B43"/>
          </p15:clr>
        </p15:guide>
        <p15:guide id="5" pos="143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peakerdeck.com/stephaniehicks/welcome-to-the-world-of-single-cell-rna-sequencing?slide=3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hajournals.org/doi/10.1161/ATVBAHA.120.314654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64/rccm.201712-2410OC" TargetMode="External"/><Relationship Id="rId2" Type="http://schemas.openxmlformats.org/officeDocument/2006/relationships/hyperlink" Target="https://doi.org/10.7554/eLife.69661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i.org/10.1101/2020.04.19.049254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ymbol zastępczy obrazu 12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24384000" cy="13716000"/>
          </a:xfrm>
        </p:spPr>
      </p:pic>
      <p:sp>
        <p:nvSpPr>
          <p:cNvPr id="4" name="TextBox 3"/>
          <p:cNvSpPr txBox="1"/>
          <p:nvPr/>
        </p:nvSpPr>
        <p:spPr>
          <a:xfrm>
            <a:off x="2681036" y="6858000"/>
            <a:ext cx="19021928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800" b="1" cap="all" dirty="0">
                <a:solidFill>
                  <a:schemeClr val="bg1"/>
                </a:solidFill>
                <a:cs typeface="Poppins SemiBold" panose="02000000000000000000" pitchFamily="2" charset="0"/>
              </a:rPr>
              <a:t>Analysis of smoking status impact on molecular mechanisms of SARS-CoV-2 viral entry through single-cell sequencing experiments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741661" y="9432746"/>
            <a:ext cx="8900678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Author: Mateusz Urbanek</a:t>
            </a:r>
          </a:p>
          <a:p>
            <a:pPr algn="ctr"/>
            <a:r>
              <a:rPr lang="en-GB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Supervisor</a:t>
            </a:r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: </a:t>
            </a:r>
            <a:r>
              <a:rPr lang="pl-PL" b="1" spc="6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PhD</a:t>
            </a:r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 Anna Papież</a:t>
            </a:r>
          </a:p>
        </p:txBody>
      </p:sp>
      <p:cxnSp>
        <p:nvCxnSpPr>
          <p:cNvPr id="16" name="Straight Connector 6"/>
          <p:cNvCxnSpPr/>
          <p:nvPr/>
        </p:nvCxnSpPr>
        <p:spPr>
          <a:xfrm flipH="1">
            <a:off x="11354594" y="12139228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Obraz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1995" y="1692771"/>
            <a:ext cx="2599172" cy="4059950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F987E5B1-62FB-426B-8CA9-D0F5118E16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155" y="1691690"/>
            <a:ext cx="2551969" cy="405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8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Workflow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03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2" y="5864984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dirty="0">
                <a:solidFill>
                  <a:schemeClr val="bg1"/>
                </a:solidFill>
                <a:cs typeface="Poppins" panose="02000000000000000000" pitchFamily="2" charset="0"/>
              </a:rPr>
              <a:t>How did I approach analysis of Single Cell Data</a:t>
            </a:r>
          </a:p>
        </p:txBody>
      </p:sp>
    </p:spTree>
    <p:extLst>
      <p:ext uri="{BB962C8B-B14F-4D97-AF65-F5344CB8AC3E}">
        <p14:creationId xmlns:p14="http://schemas.microsoft.com/office/powerpoint/2010/main" val="343681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TODO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03 - </a:t>
            </a:r>
            <a:r>
              <a:rPr lang="en-US" sz="3000" b="1" cap="all" spc="600" dirty="0" err="1">
                <a:solidFill>
                  <a:schemeClr val="accent1"/>
                </a:solidFill>
                <a:cs typeface="Poppins SemiBold" panose="02000000000000000000" pitchFamily="2" charset="0"/>
              </a:rPr>
              <a:t>WOrkflow</a:t>
            </a:r>
            <a:endParaRPr lang="en-US" sz="3000" b="1" cap="all" spc="600" dirty="0">
              <a:solidFill>
                <a:schemeClr val="accent1"/>
              </a:solidFill>
              <a:cs typeface="Poppins SemiBold" panose="02000000000000000000" pitchFamily="2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9675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2687936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cs typeface="Poppins SemiBold" panose="02000000000000000000" pitchFamily="2" charset="0"/>
              </a:rPr>
              <a:t>Results discussion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bg1"/>
                </a:solidFill>
                <a:cs typeface="Poppins SemiBold" panose="02000000000000000000" pitchFamily="2" charset="0"/>
              </a:rPr>
              <a:t>04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2" y="5864984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dirty="0">
                <a:solidFill>
                  <a:schemeClr val="bg1"/>
                </a:solidFill>
                <a:cs typeface="Poppins" panose="02000000000000000000" pitchFamily="2" charset="0"/>
              </a:rPr>
              <a:t>What can be concluded from the analysis?</a:t>
            </a:r>
          </a:p>
        </p:txBody>
      </p:sp>
    </p:spTree>
    <p:extLst>
      <p:ext uri="{BB962C8B-B14F-4D97-AF65-F5344CB8AC3E}">
        <p14:creationId xmlns:p14="http://schemas.microsoft.com/office/powerpoint/2010/main" val="170815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TODO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04 – RESULTS DISCUSSION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9675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/>
              <a:t>TODO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867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Discussion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bg1"/>
                </a:solidFill>
                <a:cs typeface="Poppins SemiBold" panose="02000000000000000000" pitchFamily="2" charset="0"/>
              </a:rPr>
              <a:t>05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3" y="5865791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>
                <a:solidFill>
                  <a:schemeClr val="bg1"/>
                </a:solidFill>
                <a:cs typeface="Poppins" panose="02000000000000000000" pitchFamily="2" charset="0"/>
              </a:rPr>
              <a:t>Time for question</a:t>
            </a:r>
            <a:r>
              <a:rPr lang="en-US" sz="2400">
                <a:solidFill>
                  <a:schemeClr val="bg1"/>
                </a:solidFill>
                <a:latin typeface="+mj-lt"/>
                <a:cs typeface="Poppins" panose="02000000000000000000" pitchFamily="2" charset="0"/>
              </a:rPr>
              <a:t>s</a:t>
            </a:r>
            <a:endParaRPr lang="en-US" sz="2400">
              <a:solidFill>
                <a:schemeClr val="bg1"/>
              </a:solidFill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65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1762072" y="802"/>
            <a:ext cx="12621928" cy="12096000"/>
          </a:xfrm>
          <a:prstGeom prst="rect">
            <a:avLst/>
          </a:prstGeom>
          <a:solidFill>
            <a:srgbClr val="0B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827293" y="5807619"/>
            <a:ext cx="7884306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cap="all" spc="1000" dirty="0">
                <a:solidFill>
                  <a:schemeClr val="accent1"/>
                </a:solidFill>
                <a:cs typeface="Poppins SemiBold" panose="02000000000000000000" pitchFamily="2" charset="0"/>
              </a:rPr>
              <a:t>Table of contents</a:t>
            </a: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0" y="638204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3094554" y="1619198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01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5586821" y="1773086"/>
            <a:ext cx="7076175" cy="1043474"/>
            <a:chOff x="15631426" y="1646238"/>
            <a:chExt cx="7076175" cy="1043474"/>
          </a:xfrm>
        </p:grpSpPr>
        <p:sp>
          <p:nvSpPr>
            <p:cNvPr id="5" name="TextBox 4"/>
            <p:cNvSpPr txBox="1"/>
            <p:nvPr/>
          </p:nvSpPr>
          <p:spPr>
            <a:xfrm>
              <a:off x="15631427" y="2223751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What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is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Single Cell data, and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why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is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it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important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?</a:t>
              </a:r>
              <a:endParaRPr lang="en-US" sz="2400" b="1">
                <a:solidFill>
                  <a:schemeClr val="bg1"/>
                </a:solidFill>
                <a:latin typeface="+mj-lt"/>
                <a:cs typeface="Poppins" panose="020000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5631426" y="1646238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Poppins SemiBold" panose="02000000000000000000" pitchFamily="2" charset="0"/>
                </a:rPr>
                <a:t>Introduction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3094554" y="3564455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02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5586821" y="3718343"/>
            <a:ext cx="7076175" cy="1043474"/>
            <a:chOff x="15631426" y="4585210"/>
            <a:chExt cx="7076175" cy="1043474"/>
          </a:xfrm>
        </p:grpSpPr>
        <p:sp>
          <p:nvSpPr>
            <p:cNvPr id="19" name="TextBox 18"/>
            <p:cNvSpPr txBox="1"/>
            <p:nvPr/>
          </p:nvSpPr>
          <p:spPr>
            <a:xfrm>
              <a:off x="15631427" y="5162723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en-US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What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is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the </a:t>
              </a:r>
              <a:r>
                <a:rPr lang="en-US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impact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of </a:t>
              </a:r>
              <a:r>
                <a:rPr lang="pl-PL" sz="240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smoker’s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status on SARS-COV-2</a:t>
              </a:r>
              <a:endParaRPr lang="en-US" sz="2400">
                <a:solidFill>
                  <a:schemeClr val="bg1"/>
                </a:solidFill>
                <a:latin typeface="+mj-lt"/>
                <a:cs typeface="Poppins" panose="02000000000000000000" pitchFamily="2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631426" y="4585210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Poppins SemiBold" panose="02000000000000000000" pitchFamily="2" charset="0"/>
                </a:rPr>
                <a:t>Research background and motivation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3094554" y="5509712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5586821" y="5663600"/>
            <a:ext cx="7076175" cy="1043474"/>
            <a:chOff x="15631426" y="7524182"/>
            <a:chExt cx="7076175" cy="1043474"/>
          </a:xfrm>
        </p:grpSpPr>
        <p:sp>
          <p:nvSpPr>
            <p:cNvPr id="27" name="TextBox 26"/>
            <p:cNvSpPr txBox="1"/>
            <p:nvPr/>
          </p:nvSpPr>
          <p:spPr>
            <a:xfrm>
              <a:off x="15631427" y="8101695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pl-PL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How </a:t>
              </a:r>
              <a:r>
                <a:rPr lang="pl-PL" sz="2400" dirty="0" err="1">
                  <a:solidFill>
                    <a:schemeClr val="bg1"/>
                  </a:solidFill>
                  <a:cs typeface="Poppins" panose="02000000000000000000" pitchFamily="2" charset="0"/>
                </a:rPr>
                <a:t>did</a:t>
              </a:r>
              <a:r>
                <a:rPr lang="pl-PL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 I </a:t>
              </a:r>
              <a:r>
                <a:rPr lang="pl-PL" sz="2400" dirty="0" err="1">
                  <a:solidFill>
                    <a:schemeClr val="bg1"/>
                  </a:solidFill>
                  <a:cs typeface="Poppins" panose="02000000000000000000" pitchFamily="2" charset="0"/>
                </a:rPr>
                <a:t>approach</a:t>
              </a:r>
              <a:r>
                <a:rPr lang="pl-PL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 </a:t>
              </a:r>
              <a:r>
                <a:rPr lang="pl-PL" sz="2400" dirty="0" err="1">
                  <a:solidFill>
                    <a:schemeClr val="bg1"/>
                  </a:solidFill>
                  <a:cs typeface="Poppins" panose="02000000000000000000" pitchFamily="2" charset="0"/>
                </a:rPr>
                <a:t>analysis</a:t>
              </a:r>
              <a:r>
                <a:rPr lang="pl-PL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 of Single Cell Data</a:t>
              </a:r>
              <a:endParaRPr lang="en-US" sz="2400" dirty="0">
                <a:solidFill>
                  <a:schemeClr val="bg1"/>
                </a:solidFill>
                <a:cs typeface="Poppins" panose="02000000000000000000" pitchFamily="2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631426" y="7524182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cs typeface="Poppins SemiBold" panose="02000000000000000000" pitchFamily="2" charset="0"/>
                </a:rPr>
                <a:t>Workflow methodology</a:t>
              </a: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13094552" y="9408418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05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5586818" y="9554114"/>
            <a:ext cx="7076175" cy="1043474"/>
            <a:chOff x="15631426" y="10463153"/>
            <a:chExt cx="7076175" cy="1043474"/>
          </a:xfrm>
        </p:grpSpPr>
        <p:sp>
          <p:nvSpPr>
            <p:cNvPr id="31" name="TextBox 30"/>
            <p:cNvSpPr txBox="1"/>
            <p:nvPr/>
          </p:nvSpPr>
          <p:spPr>
            <a:xfrm>
              <a:off x="15631427" y="11040666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en-US" sz="2400" dirty="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Time for question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5631426" y="10463153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cs typeface="Poppins SemiBold" panose="02000000000000000000" pitchFamily="2" charset="0"/>
                </a:rPr>
                <a:t>Discussion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A823D98-CBAA-6E8E-713F-0E3512A9E5E4}"/>
              </a:ext>
            </a:extLst>
          </p:cNvPr>
          <p:cNvSpPr txBox="1"/>
          <p:nvPr/>
        </p:nvSpPr>
        <p:spPr>
          <a:xfrm>
            <a:off x="13094552" y="7454969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04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4A4271-710D-2001-2B62-36EE5A90078A}"/>
              </a:ext>
            </a:extLst>
          </p:cNvPr>
          <p:cNvGrpSpPr/>
          <p:nvPr/>
        </p:nvGrpSpPr>
        <p:grpSpPr>
          <a:xfrm>
            <a:off x="15586818" y="7608857"/>
            <a:ext cx="7076175" cy="1043474"/>
            <a:chOff x="15631426" y="7524182"/>
            <a:chExt cx="7076175" cy="104347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5BDBDCF-7796-A388-EAFB-F9B7CE69A28D}"/>
                </a:ext>
              </a:extLst>
            </p:cNvPr>
            <p:cNvSpPr txBox="1"/>
            <p:nvPr/>
          </p:nvSpPr>
          <p:spPr>
            <a:xfrm>
              <a:off x="15631427" y="8101695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en-US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What can be concluded from the analysis?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4FADD7D-CA64-44E9-9CB2-ACC78F2D709B}"/>
                </a:ext>
              </a:extLst>
            </p:cNvPr>
            <p:cNvSpPr txBox="1"/>
            <p:nvPr/>
          </p:nvSpPr>
          <p:spPr>
            <a:xfrm>
              <a:off x="15631426" y="7524182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cs typeface="Poppins SemiBold" panose="02000000000000000000" pitchFamily="2" charset="0"/>
                </a:rPr>
                <a:t>Results Discussion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300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Introduction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01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3" y="5864984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b="1" dirty="0">
                <a:solidFill>
                  <a:schemeClr val="bg1"/>
                </a:solidFill>
                <a:cs typeface="Poppins" panose="02000000000000000000" pitchFamily="2" charset="0"/>
              </a:rPr>
              <a:t>What is Single Cell data, and why is it important?</a:t>
            </a:r>
          </a:p>
        </p:txBody>
      </p:sp>
    </p:spTree>
    <p:extLst>
      <p:ext uri="{BB962C8B-B14F-4D97-AF65-F5344CB8AC3E}">
        <p14:creationId xmlns:p14="http://schemas.microsoft.com/office/powerpoint/2010/main" val="76130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accent1"/>
                </a:solidFill>
                <a:cs typeface="Poppins SemiBold" panose="02000000000000000000" pitchFamily="2" charset="0"/>
              </a:rPr>
              <a:t>Single Cell RNA-seq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01 - Introduction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A6013479-1979-BC44-ACE1-0E901045E79B}"/>
              </a:ext>
            </a:extLst>
          </p:cNvPr>
          <p:cNvGrpSpPr/>
          <p:nvPr/>
        </p:nvGrpSpPr>
        <p:grpSpPr>
          <a:xfrm>
            <a:off x="11008634" y="1647825"/>
            <a:ext cx="12140124" cy="10009424"/>
            <a:chOff x="11008634" y="1647825"/>
            <a:chExt cx="12140124" cy="1000942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E118FF1-1425-D94F-9244-9BA11EC8D8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08634" y="1647825"/>
              <a:ext cx="12140124" cy="9178427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8F00195-51BE-5E43-A0DC-67BAF76C3372}"/>
                </a:ext>
              </a:extLst>
            </p:cNvPr>
            <p:cNvSpPr txBox="1"/>
            <p:nvPr/>
          </p:nvSpPr>
          <p:spPr>
            <a:xfrm>
              <a:off x="11008634" y="10826252"/>
              <a:ext cx="12140124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/>
                <a:t>Stephanie Hicks</a:t>
              </a:r>
              <a:br>
                <a:rPr lang="en-GB" sz="1600" dirty="0"/>
              </a:br>
              <a:r>
                <a:rPr lang="en-GB" sz="1600" i="1" dirty="0"/>
                <a:t>Welcome to the World of Single-Cell RNA-Sequencing</a:t>
              </a:r>
              <a:br>
                <a:rPr lang="en-GB" sz="1600" dirty="0"/>
              </a:br>
              <a:r>
                <a:rPr lang="en-GB" sz="1600" dirty="0">
                  <a:hlinkClick r:id="rId3"/>
                </a:rPr>
                <a:t>https://speakerdeck.com/stephaniehicks/welcome-to-the-world-of-single-cell-rna-sequencing?slide=3</a:t>
              </a:r>
              <a:endParaRPr lang="en-US" sz="16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773910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b="1" dirty="0"/>
              <a:t>RNA sequencing (RNA-</a:t>
            </a:r>
            <a:r>
              <a:rPr lang="en-GB" b="1" dirty="0" err="1"/>
              <a:t>seq</a:t>
            </a:r>
            <a:r>
              <a:rPr lang="en-GB" b="1" dirty="0"/>
              <a:t>) </a:t>
            </a:r>
            <a:r>
              <a:rPr lang="en-GB" dirty="0"/>
              <a:t>- genomic approach for the detection and quantitative analysis of messenger RNA molecules in a biological sample and is useful for studying cellular responses.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>
                <a:cs typeface="Poppins" panose="02000000000000000000" pitchFamily="2" charset="0"/>
              </a:rPr>
              <a:t>Single Cell RNA sequencing (</a:t>
            </a:r>
            <a:r>
              <a:rPr lang="en-US" b="1" dirty="0" err="1">
                <a:cs typeface="Poppins" panose="02000000000000000000" pitchFamily="2" charset="0"/>
              </a:rPr>
              <a:t>scRNA</a:t>
            </a:r>
            <a:r>
              <a:rPr lang="en-US" b="1" dirty="0">
                <a:cs typeface="Poppins" panose="02000000000000000000" pitchFamily="2" charset="0"/>
              </a:rPr>
              <a:t>-seq)</a:t>
            </a:r>
            <a:r>
              <a:rPr lang="en-US" dirty="0">
                <a:cs typeface="Poppins" panose="02000000000000000000" pitchFamily="2" charset="0"/>
              </a:rPr>
              <a:t> - cell are sorted then RNA-seq is performed on specific cell types separately.</a:t>
            </a:r>
          </a:p>
        </p:txBody>
      </p:sp>
    </p:spTree>
    <p:extLst>
      <p:ext uri="{BB962C8B-B14F-4D97-AF65-F5344CB8AC3E}">
        <p14:creationId xmlns:p14="http://schemas.microsoft.com/office/powerpoint/2010/main" val="284385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1" y="2561209"/>
            <a:ext cx="1592905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Why we need Single Cell RNA-seq?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01 - Introduction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021963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Single-cell RNA sequencing (</a:t>
            </a:r>
            <a:r>
              <a:rPr lang="en-GB" dirty="0" err="1"/>
              <a:t>scRNA-seq</a:t>
            </a:r>
            <a:r>
              <a:rPr lang="en-GB" dirty="0"/>
              <a:t>), for example, </a:t>
            </a:r>
            <a:r>
              <a:rPr lang="en-GB" b="1" dirty="0"/>
              <a:t>can reveal complex and rare cell populations, uncover regulatory relationships between genes, and track the trajectories of distinct cell lineages in development</a:t>
            </a:r>
            <a:r>
              <a:rPr lang="en-GB" dirty="0"/>
              <a:t>.</a:t>
            </a:r>
            <a:endParaRPr lang="en-US" dirty="0">
              <a:cs typeface="Poppins" panose="02000000000000000000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AD5F455-9D67-9140-61A5-4E18B2557FE6}"/>
              </a:ext>
            </a:extLst>
          </p:cNvPr>
          <p:cNvGrpSpPr/>
          <p:nvPr/>
        </p:nvGrpSpPr>
        <p:grpSpPr>
          <a:xfrm>
            <a:off x="14784002" y="3825322"/>
            <a:ext cx="6772705" cy="7603703"/>
            <a:chOff x="14784002" y="3825322"/>
            <a:chExt cx="6772705" cy="7603703"/>
          </a:xfrm>
        </p:grpSpPr>
        <p:pic>
          <p:nvPicPr>
            <p:cNvPr id="3074" name="Picture 2" descr="Single-Cell RNA Sequencing to Disentangle the Blood System |  Arteriosclerosis, Thrombosis, and Vascular Biology">
              <a:extLst>
                <a:ext uri="{FF2B5EF4-FFF2-40B4-BE49-F238E27FC236}">
                  <a16:creationId xmlns:a16="http://schemas.microsoft.com/office/drawing/2014/main" id="{0ACC68B7-9D14-6EC1-2F0D-887AC96F0D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84002" y="3825322"/>
              <a:ext cx="6772705" cy="6772705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3E11378-6B52-FA51-54B0-F268B1537FB3}"/>
                </a:ext>
              </a:extLst>
            </p:cNvPr>
            <p:cNvSpPr txBox="1"/>
            <p:nvPr/>
          </p:nvSpPr>
          <p:spPr>
            <a:xfrm>
              <a:off x="14784002" y="10598028"/>
              <a:ext cx="67727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Jean Acosta, Daniel </a:t>
              </a:r>
              <a:r>
                <a:rPr lang="en-US" sz="1600" dirty="0" err="1"/>
                <a:t>Ssozi</a:t>
              </a:r>
              <a:r>
                <a:rPr lang="en-US" sz="1600" dirty="0"/>
                <a:t> and Peter van Galen</a:t>
              </a:r>
            </a:p>
            <a:p>
              <a:pPr algn="ctr"/>
              <a:r>
                <a:rPr lang="en-GB" sz="1600" i="1" dirty="0"/>
                <a:t>Single-Cell RNA Sequencing to Disentangle the Blood System</a:t>
              </a:r>
              <a:endParaRPr lang="en-US" sz="1600" i="1" dirty="0"/>
            </a:p>
            <a:p>
              <a:pPr algn="ctr"/>
              <a:r>
                <a:rPr lang="en-US" sz="1600" dirty="0">
                  <a:hlinkClick r:id="rId3"/>
                </a:rPr>
                <a:t>https://</a:t>
              </a:r>
              <a:r>
                <a:rPr lang="en-US" sz="1600" dirty="0" err="1">
                  <a:hlinkClick r:id="rId3"/>
                </a:rPr>
                <a:t>www.ahajournals.org</a:t>
              </a:r>
              <a:r>
                <a:rPr lang="en-US" sz="1600" dirty="0">
                  <a:hlinkClick r:id="rId3"/>
                </a:rPr>
                <a:t>/</a:t>
              </a:r>
              <a:r>
                <a:rPr lang="en-US" sz="1600" dirty="0" err="1">
                  <a:hlinkClick r:id="rId3"/>
                </a:rPr>
                <a:t>doi</a:t>
              </a:r>
              <a:r>
                <a:rPr lang="en-US" sz="1600" dirty="0">
                  <a:hlinkClick r:id="rId3"/>
                </a:rPr>
                <a:t>/10.1161/ATVBAHA.120.314654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1483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Research background and motivation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02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3" y="6972979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dirty="0">
                <a:solidFill>
                  <a:schemeClr val="bg1"/>
                </a:solidFill>
                <a:cs typeface="Poppins" panose="02000000000000000000" pitchFamily="2" charset="0"/>
              </a:rPr>
              <a:t>What is the impact of smoker’s status on SARS-COV-2</a:t>
            </a:r>
          </a:p>
        </p:txBody>
      </p:sp>
    </p:spTree>
    <p:extLst>
      <p:ext uri="{BB962C8B-B14F-4D97-AF65-F5344CB8AC3E}">
        <p14:creationId xmlns:p14="http://schemas.microsoft.com/office/powerpoint/2010/main" val="42791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Why this topic?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02 - Research background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96758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COVID-19 is a popular topic nowadays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Huge research potential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There will be more and more data in the future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Personal reasons – family member (smoker) suffered complications after COVID-19 </a:t>
            </a:r>
          </a:p>
        </p:txBody>
      </p:sp>
      <p:pic>
        <p:nvPicPr>
          <p:cNvPr id="2052" name="Picture 4" descr="A cluster of COVID-19 in Beijing, People's Republic of China">
            <a:extLst>
              <a:ext uri="{FF2B5EF4-FFF2-40B4-BE49-F238E27FC236}">
                <a16:creationId xmlns:a16="http://schemas.microsoft.com/office/drawing/2014/main" id="{95C734B7-7EA9-0FF5-CFB9-9C9EB5909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1966" y="7005637"/>
            <a:ext cx="9000067" cy="506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9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State of art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02 - Research background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967586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Single-cell analysis identifies shared and distinct immune features of COVID-19, Influenza and other community-acquired pneumonia </a:t>
            </a:r>
          </a:p>
          <a:p>
            <a:pPr marL="1485900" lvl="1" indent="-57150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https://doi.org/10.7554/eLife.69661</a:t>
            </a:r>
            <a:endParaRPr lang="en-GB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Single-Cell Transcriptomic Analysis of Human Lung Reveals Complex Multicellular Changes During Pulmonary Fibrosis II </a:t>
            </a:r>
          </a:p>
          <a:p>
            <a:pPr marL="1485900" lvl="1" indent="-571500">
              <a:buFont typeface="Arial" panose="020B0604020202020204" pitchFamily="34" charset="0"/>
              <a:buChar char="•"/>
            </a:pPr>
            <a:r>
              <a:rPr lang="en-GB" dirty="0">
                <a:hlinkClick r:id="rId3"/>
              </a:rPr>
              <a:t>https://doi.org/10.1164/rccm.201712-2410OC</a:t>
            </a:r>
            <a:endParaRPr lang="en-GB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Integrated analyses of single-cell atlases reveal age, gender, and smoking status associations with cell type-specific expression of mediators of SARS-CoV-2 viral entry and highlights inflammatory programs in putative target cells </a:t>
            </a:r>
          </a:p>
          <a:p>
            <a:pPr marL="1485900" lvl="1" indent="-571500">
              <a:buFont typeface="Arial" panose="020B0604020202020204" pitchFamily="34" charset="0"/>
              <a:buChar char="•"/>
            </a:pPr>
            <a:r>
              <a:rPr lang="en-GB" dirty="0">
                <a:hlinkClick r:id="rId4"/>
              </a:rPr>
              <a:t>https://doi.org/10.1101/2020.04.19.049254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44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Data sets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02 - Research background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96758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Classic </a:t>
            </a:r>
            <a:r>
              <a:rPr lang="en-GB" dirty="0" err="1"/>
              <a:t>scRNA-seq</a:t>
            </a:r>
            <a:r>
              <a:rPr lang="en-GB" dirty="0"/>
              <a:t> analysis of the SARS-CoV-2/Pneumonia data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Comparative analysis of the results of </a:t>
            </a:r>
            <a:r>
              <a:rPr lang="en-GB" dirty="0" err="1"/>
              <a:t>scRNA-seq</a:t>
            </a:r>
            <a:r>
              <a:rPr lang="en-GB" dirty="0"/>
              <a:t> SARS-CoV-2/Pneumonia and partially public data processed in the integrated meta analysis.</a:t>
            </a:r>
          </a:p>
        </p:txBody>
      </p:sp>
    </p:spTree>
    <p:extLst>
      <p:ext uri="{BB962C8B-B14F-4D97-AF65-F5344CB8AC3E}">
        <p14:creationId xmlns:p14="http://schemas.microsoft.com/office/powerpoint/2010/main" val="260959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E4E6E8"/>
      </a:lt2>
      <a:accent1>
        <a:srgbClr val="000000"/>
      </a:accent1>
      <a:accent2>
        <a:srgbClr val="7F7F7F"/>
      </a:accent2>
      <a:accent3>
        <a:srgbClr val="A7A7A7"/>
      </a:accent3>
      <a:accent4>
        <a:srgbClr val="000000"/>
      </a:accent4>
      <a:accent5>
        <a:srgbClr val="7F7F7F"/>
      </a:accent5>
      <a:accent6>
        <a:srgbClr val="DCDDD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5115</TotalTime>
  <Words>521</Words>
  <Application>Microsoft Macintosh PowerPoint</Application>
  <PresentationFormat>Custom</PresentationFormat>
  <Paragraphs>78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Barlow SCK SemiBold</vt:lpstr>
      <vt:lpstr>Calibri</vt:lpstr>
      <vt:lpstr>Calibri Light</vt:lpstr>
      <vt:lpstr>Montserrat Light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JafarDesigns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JafarDesigns</dc:creator>
  <cp:lastModifiedBy>Mateusz Urbanek (mateurb418)</cp:lastModifiedBy>
  <cp:revision>926</cp:revision>
  <dcterms:created xsi:type="dcterms:W3CDTF">2016-06-20T18:47:00Z</dcterms:created>
  <dcterms:modified xsi:type="dcterms:W3CDTF">2022-06-11T16:16:16Z</dcterms:modified>
</cp:coreProperties>
</file>

<file path=docProps/thumbnail.jpeg>
</file>